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</p:sldIdLst>
  <p:sldSz cy="5143500" cx="9144000"/>
  <p:notesSz cx="6858000" cy="9144000"/>
  <p:embeddedFontLst>
    <p:embeddedFont>
      <p:font typeface="Roboto Mono"/>
      <p:regular r:id="rId23"/>
      <p:bold r:id="rId24"/>
      <p:italic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font" Target="fonts/RobotoMono-bold.fntdata"/><Relationship Id="rId23" Type="http://schemas.openxmlformats.org/officeDocument/2006/relationships/font" Target="fonts/RobotoMono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RobotoMono-boldItalic.fntdata"/><Relationship Id="rId25" Type="http://schemas.openxmlformats.org/officeDocument/2006/relationships/font" Target="fonts/RobotoMono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Shape 11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Shape 1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Shape 12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Shape 1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Shape 14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Shape 15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Shape 1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Shape 1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BluetoothHandler klar för envägs kommunikation. 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DataProcessor strukturellt klar, men behöver skrivas om för att anpassas efter hur våra slutgiltiga datapacket ska se ut.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RealTimeActivity 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Shape 1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Shape 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Shape 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Shape 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Shape 9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Shape 1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Shape 10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0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07.png"/><Relationship Id="rId4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0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Relationship Id="rId4" Type="http://schemas.openxmlformats.org/officeDocument/2006/relationships/image" Target="../media/image1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9.png"/><Relationship Id="rId4" Type="http://schemas.openxmlformats.org/officeDocument/2006/relationships/image" Target="../media/image1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0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0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0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0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hyperlink" Target="http://youtube.com/v/UvKx91wPoFU" TargetMode="External"/><Relationship Id="rId4" Type="http://schemas.openxmlformats.org/officeDocument/2006/relationships/image" Target="../media/image00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0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0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noFill/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Dinghy</a:t>
            </a:r>
          </a:p>
        </p:txBody>
      </p:sp>
      <p:sp>
        <p:nvSpPr>
          <p:cNvPr id="55" name="Shape 55"/>
          <p:cNvSpPr txBox="1"/>
          <p:nvPr>
            <p:ph idx="1" type="subTitle"/>
          </p:nvPr>
        </p:nvSpPr>
        <p:spPr>
          <a:xfrm>
            <a:off x="1184250" y="2890400"/>
            <a:ext cx="6775500" cy="792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Mattias, Niklas, David, Fredrik, Jesper, Alexander, Björn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nterboard_pressure.png" id="116" name="Shape 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2623"/>
            <a:ext cx="9143999" cy="4938253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Shape 117"/>
          <p:cNvSpPr txBox="1"/>
          <p:nvPr>
            <p:ph type="title"/>
          </p:nvPr>
        </p:nvSpPr>
        <p:spPr>
          <a:xfrm>
            <a:off x="1944175" y="-7097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lang="en">
                <a:solidFill>
                  <a:srgbClr val="00FF00"/>
                </a:solidFill>
                <a:latin typeface="Roboto Mono"/>
                <a:ea typeface="Roboto Mono"/>
                <a:cs typeface="Roboto Mono"/>
                <a:sym typeface="Roboto Mono"/>
              </a:rPr>
              <a:t>Centerboard prototype 2</a:t>
            </a:r>
          </a:p>
        </p:txBody>
      </p:sp>
      <p:sp>
        <p:nvSpPr>
          <p:cNvPr id="118" name="Shape 1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udderboard_prototype_2.png" id="123" name="Shape 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7346" y="0"/>
            <a:ext cx="7649306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Shape 124"/>
          <p:cNvSpPr txBox="1"/>
          <p:nvPr>
            <p:ph type="title"/>
          </p:nvPr>
        </p:nvSpPr>
        <p:spPr>
          <a:xfrm>
            <a:off x="1861350" y="-15380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lang="en">
                <a:solidFill>
                  <a:srgbClr val="00FF00"/>
                </a:solidFill>
                <a:latin typeface="Roboto Mono"/>
                <a:ea typeface="Roboto Mono"/>
                <a:cs typeface="Roboto Mono"/>
                <a:sym typeface="Roboto Mono"/>
              </a:rPr>
              <a:t>Rudderboard prototype 2</a:t>
            </a:r>
          </a:p>
        </p:txBody>
      </p:sp>
      <p:sp>
        <p:nvSpPr>
          <p:cNvPr id="125" name="Shape 1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udderboard_prototype_2_strain_gauge.png" id="130" name="Shape 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7346" y="0"/>
            <a:ext cx="7649306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Shape 131"/>
          <p:cNvSpPr txBox="1"/>
          <p:nvPr>
            <p:ph type="title"/>
          </p:nvPr>
        </p:nvSpPr>
        <p:spPr>
          <a:xfrm>
            <a:off x="1896775" y="-1301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lang="en">
                <a:solidFill>
                  <a:srgbClr val="00FF00"/>
                </a:solidFill>
                <a:latin typeface="Roboto Mono"/>
                <a:ea typeface="Roboto Mono"/>
                <a:cs typeface="Roboto Mono"/>
                <a:sym typeface="Roboto Mono"/>
              </a:rPr>
              <a:t>Rudderboard prototype 2</a:t>
            </a:r>
          </a:p>
        </p:txBody>
      </p:sp>
      <p:sp>
        <p:nvSpPr>
          <p:cNvPr id="132" name="Shape 1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wheatstonebridge.png" id="133" name="Shape 1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16675" y="442575"/>
            <a:ext cx="4629150" cy="325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udderboard_prototype_2_amplifier.png" id="138" name="Shape 1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7346" y="0"/>
            <a:ext cx="7649306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Shape 139"/>
          <p:cNvSpPr txBox="1"/>
          <p:nvPr>
            <p:ph type="title"/>
          </p:nvPr>
        </p:nvSpPr>
        <p:spPr>
          <a:xfrm>
            <a:off x="1991450" y="-636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lang="en">
                <a:solidFill>
                  <a:srgbClr val="00FF00"/>
                </a:solidFill>
                <a:latin typeface="Roboto Mono"/>
                <a:ea typeface="Roboto Mono"/>
                <a:cs typeface="Roboto Mono"/>
                <a:sym typeface="Roboto Mono"/>
              </a:rPr>
              <a:t>Rudderboard prototype 2</a:t>
            </a:r>
          </a:p>
        </p:txBody>
      </p:sp>
      <p:sp>
        <p:nvSpPr>
          <p:cNvPr id="140" name="Shape 14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Waterproof box and connectors for main &amp; rudder</a:t>
            </a:r>
          </a:p>
        </p:txBody>
      </p:sp>
      <p:sp>
        <p:nvSpPr>
          <p:cNvPr id="146" name="Shape 1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Låda_hammond_ip67.png" id="147" name="Shape 1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9574" y="1152474"/>
            <a:ext cx="3078350" cy="2284525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Shape 148"/>
          <p:cNvSpPr txBox="1"/>
          <p:nvPr/>
        </p:nvSpPr>
        <p:spPr>
          <a:xfrm>
            <a:off x="3473650" y="1152475"/>
            <a:ext cx="5143500" cy="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000"/>
              <a:t>IP67 </a:t>
            </a:r>
          </a:p>
          <a:p>
            <a:pPr indent="-342900" lvl="0" marL="457200" rtl="0">
              <a:spcBef>
                <a:spcPts val="0"/>
              </a:spcBef>
              <a:buSzPct val="100000"/>
              <a:buChar char="●"/>
            </a:pPr>
            <a:r>
              <a:rPr lang="en" sz="1800"/>
              <a:t>Dust tight and </a:t>
            </a:r>
            <a:r>
              <a:rPr lang="en" sz="1800">
                <a:solidFill>
                  <a:schemeClr val="dk1"/>
                </a:solidFill>
              </a:rPr>
              <a:t>submersion</a:t>
            </a:r>
            <a:r>
              <a:rPr lang="en" sz="1800"/>
              <a:t> </a:t>
            </a:r>
            <a:r>
              <a:rPr lang="en" sz="1800"/>
              <a:t>up to 1 m </a:t>
            </a:r>
          </a:p>
          <a:p>
            <a:pPr indent="-342900" lvl="0" marL="457200">
              <a:spcBef>
                <a:spcPts val="0"/>
              </a:spcBef>
              <a:buSzPct val="100000"/>
              <a:buChar char="●"/>
            </a:pPr>
            <a:r>
              <a:rPr lang="en" sz="1800"/>
              <a:t>120 x 120 mm</a:t>
            </a:r>
          </a:p>
        </p:txBody>
      </p:sp>
      <p:pic>
        <p:nvPicPr>
          <p:cNvPr descr="kabelförskruvning.png" id="149" name="Shape 1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34817" y="3017500"/>
            <a:ext cx="965225" cy="1551374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Shape 150"/>
          <p:cNvSpPr txBox="1"/>
          <p:nvPr/>
        </p:nvSpPr>
        <p:spPr>
          <a:xfrm>
            <a:off x="3625450" y="3189550"/>
            <a:ext cx="5143500" cy="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Cable gland IP68</a:t>
            </a:r>
          </a:p>
          <a:p>
            <a:pPr indent="-342900" lvl="0" marL="457200">
              <a:spcBef>
                <a:spcPts val="0"/>
              </a:spcBef>
              <a:buSzPct val="100000"/>
              <a:buChar char="●"/>
            </a:pPr>
            <a:r>
              <a:rPr lang="en" sz="1800"/>
              <a:t>Tight seal 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30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 txBox="1"/>
          <p:nvPr>
            <p:ph type="title"/>
          </p:nvPr>
        </p:nvSpPr>
        <p:spPr>
          <a:xfrm>
            <a:off x="311700" y="3267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Modification so far</a:t>
            </a:r>
          </a:p>
        </p:txBody>
      </p:sp>
      <p:sp>
        <p:nvSpPr>
          <p:cNvPr id="156" name="Shape 15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centerboardram.png" id="157" name="Shape 1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2674" y="1930099"/>
            <a:ext cx="4999623" cy="270974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enterboard_tvärsnitt.png" id="158" name="Shape 1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017725"/>
            <a:ext cx="5202073" cy="1856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 txBox="1"/>
          <p:nvPr>
            <p:ph type="title"/>
          </p:nvPr>
        </p:nvSpPr>
        <p:spPr>
          <a:xfrm>
            <a:off x="1017150" y="32000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Waterproof box for centerboard</a:t>
            </a:r>
          </a:p>
        </p:txBody>
      </p:sp>
      <p:sp>
        <p:nvSpPr>
          <p:cNvPr id="164" name="Shape 16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centercase.png" id="165" name="Shape 1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7599" y="928699"/>
            <a:ext cx="7093024" cy="4053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Application</a:t>
            </a:r>
          </a:p>
        </p:txBody>
      </p:sp>
      <p:pic>
        <p:nvPicPr>
          <p:cNvPr descr="AndroidInformationFlow.png" id="171" name="Shape 1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90074" y="1017725"/>
            <a:ext cx="1883449" cy="39445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py of AndroidUML.png" id="172" name="Shape 17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9288" y="981099"/>
            <a:ext cx="5516485" cy="41257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" name="Shape 173"/>
          <p:cNvCxnSpPr/>
          <p:nvPr/>
        </p:nvCxnSpPr>
        <p:spPr>
          <a:xfrm flipH="1">
            <a:off x="6174800" y="896900"/>
            <a:ext cx="9000" cy="42192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Software - embedded</a:t>
            </a:r>
          </a:p>
        </p:txBody>
      </p:sp>
      <p:pic>
        <p:nvPicPr>
          <p:cNvPr descr="SoftwareUML.png" id="179" name="Shape 1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0998" y="1130604"/>
            <a:ext cx="6681998" cy="3970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Requirements</a:t>
            </a:r>
          </a:p>
        </p:txBody>
      </p:sp>
      <p:sp>
        <p:nvSpPr>
          <p:cNvPr id="61" name="Shape 61"/>
          <p:cNvSpPr txBox="1"/>
          <p:nvPr>
            <p:ph idx="1" type="body"/>
          </p:nvPr>
        </p:nvSpPr>
        <p:spPr>
          <a:xfrm>
            <a:off x="311700" y="1152475"/>
            <a:ext cx="4583400" cy="3416400"/>
          </a:xfrm>
          <a:prstGeom prst="rect">
            <a:avLst/>
          </a:prstGeom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400"/>
              </a:spcBef>
              <a:spcAft>
                <a:spcPts val="1700"/>
              </a:spcAft>
              <a:buClr>
                <a:srgbClr val="666666"/>
              </a:buClr>
            </a:pPr>
            <a:r>
              <a:rPr lang="en">
                <a:solidFill>
                  <a:srgbClr val="666666"/>
                </a:solidFill>
              </a:rPr>
              <a:t>(1) Direction, bearing </a:t>
            </a:r>
          </a:p>
          <a:p>
            <a:pPr indent="-228600" lvl="0" marL="457200" rtl="0">
              <a:spcBef>
                <a:spcPts val="400"/>
              </a:spcBef>
              <a:spcAft>
                <a:spcPts val="1700"/>
              </a:spcAft>
              <a:buClr>
                <a:srgbClr val="666666"/>
              </a:buClr>
            </a:pPr>
            <a:r>
              <a:rPr lang="en">
                <a:solidFill>
                  <a:srgbClr val="666666"/>
                </a:solidFill>
              </a:rPr>
              <a:t>(1) Differential pressure across centreboard (rudder) </a:t>
            </a:r>
          </a:p>
          <a:p>
            <a:pPr indent="-228600" lvl="0" marL="457200" rtl="0">
              <a:spcBef>
                <a:spcPts val="400"/>
              </a:spcBef>
              <a:spcAft>
                <a:spcPts val="1700"/>
              </a:spcAft>
              <a:buClr>
                <a:srgbClr val="666666"/>
              </a:buClr>
            </a:pPr>
            <a:r>
              <a:rPr lang="en">
                <a:solidFill>
                  <a:srgbClr val="666666"/>
                </a:solidFill>
              </a:rPr>
              <a:t>(1) Log/statistic </a:t>
            </a:r>
          </a:p>
          <a:p>
            <a:pPr indent="-228600" lvl="0" marL="457200" rtl="0">
              <a:spcBef>
                <a:spcPts val="400"/>
              </a:spcBef>
              <a:spcAft>
                <a:spcPts val="1700"/>
              </a:spcAft>
              <a:buClr>
                <a:srgbClr val="666666"/>
              </a:buClr>
            </a:pPr>
            <a:r>
              <a:rPr lang="en">
                <a:solidFill>
                  <a:srgbClr val="666666"/>
                </a:solidFill>
              </a:rPr>
              <a:t>(2) Speed Over Ground </a:t>
            </a:r>
          </a:p>
          <a:p>
            <a:pPr indent="-228600" lvl="0" marL="457200" rtl="0">
              <a:spcBef>
                <a:spcPts val="400"/>
              </a:spcBef>
              <a:spcAft>
                <a:spcPts val="1700"/>
              </a:spcAft>
              <a:buClr>
                <a:srgbClr val="666666"/>
              </a:buClr>
            </a:pPr>
            <a:r>
              <a:rPr lang="en">
                <a:solidFill>
                  <a:srgbClr val="666666"/>
                </a:solidFill>
              </a:rPr>
              <a:t>(2) Angular Velocities </a:t>
            </a:r>
          </a:p>
          <a:p>
            <a:pPr indent="-228600" lvl="0" marL="457200" rtl="0">
              <a:spcBef>
                <a:spcPts val="400"/>
              </a:spcBef>
              <a:spcAft>
                <a:spcPts val="1700"/>
              </a:spcAft>
              <a:buClr>
                <a:srgbClr val="666666"/>
              </a:buClr>
            </a:pPr>
            <a:r>
              <a:rPr lang="en">
                <a:solidFill>
                  <a:srgbClr val="666666"/>
                </a:solidFill>
              </a:rPr>
              <a:t>(2) Position (within 1 inch) </a:t>
            </a:r>
          </a:p>
        </p:txBody>
      </p:sp>
      <p:sp>
        <p:nvSpPr>
          <p:cNvPr id="62" name="Shape 62"/>
          <p:cNvSpPr txBox="1"/>
          <p:nvPr>
            <p:ph idx="1" type="body"/>
          </p:nvPr>
        </p:nvSpPr>
        <p:spPr>
          <a:xfrm>
            <a:off x="4895100" y="1152475"/>
            <a:ext cx="45834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400"/>
              </a:spcBef>
              <a:spcAft>
                <a:spcPts val="1700"/>
              </a:spcAft>
              <a:buClr>
                <a:srgbClr val="666666"/>
              </a:buClr>
            </a:pPr>
            <a:r>
              <a:rPr lang="en">
                <a:solidFill>
                  <a:srgbClr val="666666"/>
                </a:solidFill>
              </a:rPr>
              <a:t>(3) Feedback to skipper (expand) </a:t>
            </a:r>
          </a:p>
          <a:p>
            <a:pPr indent="-342900" lvl="1" marL="914400" rtl="0">
              <a:spcBef>
                <a:spcPts val="400"/>
              </a:spcBef>
              <a:spcAft>
                <a:spcPts val="1700"/>
              </a:spcAft>
              <a:buClr>
                <a:srgbClr val="666666"/>
              </a:buClr>
              <a:buSzPct val="100000"/>
            </a:pPr>
            <a:r>
              <a:rPr lang="en" sz="1800">
                <a:solidFill>
                  <a:srgbClr val="666666"/>
                </a:solidFill>
              </a:rPr>
              <a:t>Start line</a:t>
            </a:r>
          </a:p>
          <a:p>
            <a:pPr indent="-342900" lvl="1" marL="914400" rtl="0">
              <a:spcBef>
                <a:spcPts val="400"/>
              </a:spcBef>
              <a:spcAft>
                <a:spcPts val="1700"/>
              </a:spcAft>
              <a:buClr>
                <a:srgbClr val="666666"/>
              </a:buClr>
              <a:buSzPct val="100000"/>
            </a:pPr>
            <a:r>
              <a:rPr lang="en" sz="1800">
                <a:solidFill>
                  <a:srgbClr val="666666"/>
                </a:solidFill>
              </a:rPr>
              <a:t>Route</a:t>
            </a:r>
          </a:p>
          <a:p>
            <a:pPr indent="-342900" lvl="1" marL="914400" rtl="0">
              <a:spcBef>
                <a:spcPts val="400"/>
              </a:spcBef>
              <a:spcAft>
                <a:spcPts val="1700"/>
              </a:spcAft>
              <a:buClr>
                <a:srgbClr val="666666"/>
              </a:buClr>
              <a:buSzPct val="100000"/>
            </a:pPr>
            <a:r>
              <a:rPr lang="en" sz="1800">
                <a:solidFill>
                  <a:srgbClr val="666666"/>
                </a:solidFill>
              </a:rPr>
              <a:t>Center board pos</a:t>
            </a:r>
          </a:p>
          <a:p>
            <a:pPr indent="-342900" lvl="1" marL="914400" rtl="0">
              <a:spcBef>
                <a:spcPts val="400"/>
              </a:spcBef>
              <a:spcAft>
                <a:spcPts val="1700"/>
              </a:spcAft>
              <a:buClr>
                <a:srgbClr val="666666"/>
              </a:buClr>
              <a:buSzPct val="100000"/>
            </a:pPr>
            <a:r>
              <a:rPr lang="en" sz="1800">
                <a:solidFill>
                  <a:srgbClr val="666666"/>
                </a:solidFill>
              </a:rPr>
              <a:t>Sail pos</a:t>
            </a:r>
          </a:p>
          <a:p>
            <a:pPr indent="-228600" lvl="0" marL="457200" rtl="0">
              <a:spcBef>
                <a:spcPts val="400"/>
              </a:spcBef>
              <a:spcAft>
                <a:spcPts val="1700"/>
              </a:spcAft>
              <a:buClr>
                <a:srgbClr val="666666"/>
              </a:buClr>
            </a:pPr>
            <a:r>
              <a:rPr lang="en">
                <a:solidFill>
                  <a:srgbClr val="666666"/>
                </a:solidFill>
              </a:rPr>
              <a:t>(4) Speed In Water </a:t>
            </a:r>
          </a:p>
          <a:p>
            <a:pPr indent="-228600" lvl="0" marL="457200" rtl="0">
              <a:spcBef>
                <a:spcPts val="400"/>
              </a:spcBef>
              <a:spcAft>
                <a:spcPts val="1700"/>
              </a:spcAft>
              <a:buClr>
                <a:srgbClr val="666666"/>
              </a:buClr>
            </a:pPr>
            <a:r>
              <a:rPr lang="en">
                <a:solidFill>
                  <a:srgbClr val="666666"/>
                </a:solidFill>
              </a:rPr>
              <a:t>(4) Inclinations </a:t>
            </a:r>
          </a:p>
          <a:p>
            <a:pPr indent="-228600" lvl="0" marL="457200" rtl="0">
              <a:spcBef>
                <a:spcPts val="400"/>
              </a:spcBef>
              <a:spcAft>
                <a:spcPts val="1700"/>
              </a:spcAft>
              <a:buClr>
                <a:srgbClr val="666666"/>
              </a:buClr>
            </a:pPr>
            <a:r>
              <a:rPr lang="en">
                <a:solidFill>
                  <a:srgbClr val="666666"/>
                </a:solidFill>
              </a:rPr>
              <a:t>(4) Wind Sensor 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ainboard.png" id="67" name="Shape 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4065" y="0"/>
            <a:ext cx="531586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Shape 68"/>
          <p:cNvSpPr txBox="1"/>
          <p:nvPr>
            <p:ph type="title"/>
          </p:nvPr>
        </p:nvSpPr>
        <p:spPr>
          <a:xfrm>
            <a:off x="2283000" y="0"/>
            <a:ext cx="6861000" cy="686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00FF00"/>
                </a:solidFill>
                <a:latin typeface="Roboto Mono"/>
                <a:ea typeface="Roboto Mono"/>
                <a:cs typeface="Roboto Mono"/>
                <a:sym typeface="Roboto Mono"/>
              </a:rPr>
              <a:t>Mainboard prototype 2</a:t>
            </a:r>
          </a:p>
        </p:txBody>
      </p:sp>
      <p:sp>
        <p:nvSpPr>
          <p:cNvPr id="69" name="Shape 6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ainboard_power.png" id="74" name="Shape 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4065" y="0"/>
            <a:ext cx="531586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Shape 75"/>
          <p:cNvSpPr txBox="1"/>
          <p:nvPr>
            <p:ph type="title"/>
          </p:nvPr>
        </p:nvSpPr>
        <p:spPr>
          <a:xfrm>
            <a:off x="2275350" y="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lang="en">
                <a:solidFill>
                  <a:srgbClr val="00FF00"/>
                </a:solidFill>
                <a:latin typeface="Roboto Mono"/>
                <a:ea typeface="Roboto Mono"/>
                <a:cs typeface="Roboto Mono"/>
                <a:sym typeface="Roboto Mono"/>
              </a:rPr>
              <a:t>Mainboard prototype 2</a:t>
            </a:r>
          </a:p>
        </p:txBody>
      </p:sp>
      <p:sp>
        <p:nvSpPr>
          <p:cNvPr id="76" name="Shape 7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ainboard_gps.png" id="81" name="Shape 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4065" y="0"/>
            <a:ext cx="531586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Shape 82"/>
          <p:cNvSpPr txBox="1"/>
          <p:nvPr>
            <p:ph type="title"/>
          </p:nvPr>
        </p:nvSpPr>
        <p:spPr>
          <a:xfrm>
            <a:off x="2287175" y="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lang="en">
                <a:solidFill>
                  <a:srgbClr val="00FF00"/>
                </a:solidFill>
                <a:latin typeface="Roboto Mono"/>
                <a:ea typeface="Roboto Mono"/>
                <a:cs typeface="Roboto Mono"/>
                <a:sym typeface="Roboto Mono"/>
              </a:rPr>
              <a:t>Mainboard prototype 2</a:t>
            </a:r>
          </a:p>
        </p:txBody>
      </p:sp>
      <p:sp>
        <p:nvSpPr>
          <p:cNvPr id="83" name="Shape 8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ainboard_imu.png" id="88" name="Shape 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4065" y="0"/>
            <a:ext cx="531586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Shape 89"/>
          <p:cNvSpPr txBox="1"/>
          <p:nvPr>
            <p:ph type="title"/>
          </p:nvPr>
        </p:nvSpPr>
        <p:spPr>
          <a:xfrm>
            <a:off x="2263500" y="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lang="en">
                <a:solidFill>
                  <a:srgbClr val="00FF00"/>
                </a:solidFill>
                <a:latin typeface="Roboto Mono"/>
                <a:ea typeface="Roboto Mono"/>
                <a:cs typeface="Roboto Mono"/>
                <a:sym typeface="Roboto Mono"/>
              </a:rPr>
              <a:t>Mainboard prototype 2</a:t>
            </a:r>
          </a:p>
        </p:txBody>
      </p:sp>
      <p:sp>
        <p:nvSpPr>
          <p:cNvPr id="90" name="Shape 9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6" name="Shape 9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7" name="Shape 97" title="OptoDemo">
            <a:hlinkClick r:id="rId3"/>
          </p:cNvPr>
          <p:cNvSpPr/>
          <p:nvPr/>
        </p:nvSpPr>
        <p:spPr>
          <a:xfrm>
            <a:off x="1143000" y="0"/>
            <a:ext cx="6858000" cy="5143500"/>
          </a:xfrm>
          <a:prstGeom prst="rect">
            <a:avLst/>
          </a:prstGeom>
          <a:blipFill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nterboard_prototype_2.png" id="102" name="Shape 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9979"/>
            <a:ext cx="9143999" cy="4903541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Shape 103"/>
          <p:cNvSpPr txBox="1"/>
          <p:nvPr>
            <p:ph type="title"/>
          </p:nvPr>
        </p:nvSpPr>
        <p:spPr>
          <a:xfrm>
            <a:off x="1991450" y="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lang="en">
                <a:solidFill>
                  <a:srgbClr val="00FF00"/>
                </a:solidFill>
                <a:latin typeface="Roboto Mono"/>
                <a:ea typeface="Roboto Mono"/>
                <a:cs typeface="Roboto Mono"/>
                <a:sym typeface="Roboto Mono"/>
              </a:rPr>
              <a:t>Centerboard prototype 2</a:t>
            </a:r>
          </a:p>
        </p:txBody>
      </p:sp>
      <p:sp>
        <p:nvSpPr>
          <p:cNvPr id="104" name="Shape 10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nterboard_connectors.png" id="109" name="Shape 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2623"/>
            <a:ext cx="9143999" cy="4938253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Shape 110"/>
          <p:cNvSpPr txBox="1"/>
          <p:nvPr>
            <p:ph type="title"/>
          </p:nvPr>
        </p:nvSpPr>
        <p:spPr>
          <a:xfrm>
            <a:off x="1979650" y="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lang="en">
                <a:solidFill>
                  <a:srgbClr val="00FF00"/>
                </a:solidFill>
                <a:latin typeface="Roboto Mono"/>
                <a:ea typeface="Roboto Mono"/>
                <a:cs typeface="Roboto Mono"/>
                <a:sym typeface="Roboto Mono"/>
              </a:rPr>
              <a:t>Centerboard prototype 2</a:t>
            </a:r>
          </a:p>
        </p:txBody>
      </p:sp>
      <p:sp>
        <p:nvSpPr>
          <p:cNvPr id="111" name="Shape 11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